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87" r:id="rId3"/>
    <p:sldId id="288" r:id="rId4"/>
    <p:sldId id="283" r:id="rId5"/>
    <p:sldId id="267" r:id="rId6"/>
    <p:sldId id="257" r:id="rId7"/>
    <p:sldId id="258" r:id="rId8"/>
    <p:sldId id="263" r:id="rId9"/>
    <p:sldId id="259" r:id="rId10"/>
    <p:sldId id="264" r:id="rId11"/>
    <p:sldId id="268" r:id="rId12"/>
    <p:sldId id="285" r:id="rId13"/>
    <p:sldId id="269" r:id="rId14"/>
    <p:sldId id="270" r:id="rId15"/>
    <p:sldId id="284" r:id="rId16"/>
    <p:sldId id="271" r:id="rId17"/>
    <p:sldId id="272" r:id="rId18"/>
    <p:sldId id="275" r:id="rId19"/>
    <p:sldId id="276" r:id="rId20"/>
    <p:sldId id="274" r:id="rId21"/>
    <p:sldId id="277" r:id="rId22"/>
    <p:sldId id="279" r:id="rId23"/>
    <p:sldId id="280" r:id="rId24"/>
    <p:sldId id="281" r:id="rId25"/>
    <p:sldId id="260" r:id="rId26"/>
    <p:sldId id="282" r:id="rId27"/>
    <p:sldId id="261" r:id="rId28"/>
    <p:sldId id="28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9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A9A62-8DDB-0E41-B256-304B37729760}" type="datetimeFigureOut">
              <a:rPr lang="en-US" smtClean="0"/>
              <a:t>6/2/14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D1DD-85B7-1A4E-8CDE-50088CCF2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D117F0-FAB1-4E4E-A0C5-9C3ABFDC483C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CCFF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6F3-59E4-1848-8639-5E6A7639CF96}" type="datetimeFigureOut">
              <a:rPr lang="en-US" smtClean="0"/>
              <a:t>6/2/14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B552-2DB8-5347-AC20-3A159C56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CCFFCC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CCFFCC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CCFFCC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CCFFCC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CCFFC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7.jpeg"/><Relationship Id="rId10" Type="http://schemas.openxmlformats.org/officeDocument/2006/relationships/image" Target="../media/image16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6957"/>
            <a:ext cx="7772400" cy="1823847"/>
          </a:xfrm>
        </p:spPr>
        <p:txBody>
          <a:bodyPr/>
          <a:lstStyle/>
          <a:p>
            <a:r>
              <a:rPr lang="en-US" dirty="0" smtClean="0"/>
              <a:t>Building Scalable IMS LTI Tools Using the TSUGI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83682"/>
            <a:ext cx="6400800" cy="230136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smtClean="0"/>
              <a:t>University of Michigan </a:t>
            </a:r>
          </a:p>
          <a:p>
            <a:r>
              <a:rPr lang="en-US" dirty="0" smtClean="0"/>
              <a:t>School of Information</a:t>
            </a:r>
          </a:p>
          <a:p>
            <a:r>
              <a:rPr lang="en-US" dirty="0" err="1" smtClean="0"/>
              <a:t>Longsight</a:t>
            </a:r>
            <a:r>
              <a:rPr lang="en-US" dirty="0" smtClean="0"/>
              <a:t>, Inc.</a:t>
            </a:r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00" y="79375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5895489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" y="5895489"/>
            <a:ext cx="3441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17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pic>
        <p:nvPicPr>
          <p:cNvPr id="50" name="Picture 49" descr="turniti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76" y="3241972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50" idx="1"/>
          </p:cNvCxnSpPr>
          <p:nvPr/>
        </p:nvCxnSpPr>
        <p:spPr>
          <a:xfrm>
            <a:off x="6026512" y="2735407"/>
            <a:ext cx="1217364" cy="982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62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53" name="Straight Connector 52"/>
          <p:cNvCxnSpPr>
            <a:endCxn id="50" idx="0"/>
          </p:cNvCxnSpPr>
          <p:nvPr/>
        </p:nvCxnSpPr>
        <p:spPr>
          <a:xfrm flipH="1">
            <a:off x="6411712" y="2446296"/>
            <a:ext cx="1078511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50" name="Picture 49" descr="turnit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08" y="5153215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tx1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50" idx="0"/>
          </p:cNvCxnSpPr>
          <p:nvPr/>
        </p:nvCxnSpPr>
        <p:spPr>
          <a:xfrm>
            <a:off x="2054443" y="1197634"/>
            <a:ext cx="4357269" cy="395558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50" idx="0"/>
          </p:cNvCxnSpPr>
          <p:nvPr/>
        </p:nvCxnSpPr>
        <p:spPr>
          <a:xfrm>
            <a:off x="1724146" y="2446296"/>
            <a:ext cx="4687566" cy="270691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4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0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0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/>
              <a:t>Multiple LMS Campus + App Store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endParaRPr lang="en-US" dirty="0" smtClean="0"/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9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83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2388" y="197719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5670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1"/>
            <a:ext cx="9144000" cy="66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3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6047" y="1776425"/>
            <a:ext cx="67152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CFFCC"/>
                </a:solidFill>
              </a:rPr>
              <a:t>What I am about to talk about is not an official direction or position of the University of Michigan, </a:t>
            </a:r>
            <a:r>
              <a:rPr lang="en-US" sz="3200" dirty="0" err="1" smtClean="0">
                <a:solidFill>
                  <a:srgbClr val="CCFFCC"/>
                </a:solidFill>
              </a:rPr>
              <a:t>Longsight</a:t>
            </a:r>
            <a:r>
              <a:rPr lang="en-US" sz="3200" dirty="0" smtClean="0">
                <a:solidFill>
                  <a:srgbClr val="CCFFCC"/>
                </a:solidFill>
              </a:rPr>
              <a:t>, nor IMS Global.</a:t>
            </a:r>
            <a:endParaRPr lang="en-US" sz="32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435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3" y="0"/>
            <a:ext cx="858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5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Emulate the Moodle APIs / Runtime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PDO with some rules about FK for easy cleanup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5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Tool Code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2451" y="2167619"/>
            <a:ext cx="837285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&lt;?</a:t>
            </a:r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php</a:t>
            </a:r>
            <a:endParaRPr lang="en-US" sz="1400" b="1" dirty="0">
              <a:solidFill>
                <a:srgbClr val="CCFFCC"/>
              </a:solidFill>
              <a:latin typeface="Courier"/>
              <a:cs typeface="Courier"/>
            </a:endParaRPr>
          </a:p>
          <a:p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require_once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 "../../</a:t>
            </a:r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config.php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";</a:t>
            </a:r>
          </a:p>
          <a:p>
            <a:r>
              <a:rPr lang="en-US" sz="1400" b="1" dirty="0" err="1" smtClean="0">
                <a:solidFill>
                  <a:srgbClr val="CCFFCC"/>
                </a:solidFill>
                <a:latin typeface="Courier"/>
                <a:cs typeface="Courier"/>
              </a:rPr>
              <a:t>require_once</a:t>
            </a:r>
            <a:r>
              <a:rPr lang="en-US" sz="1400" b="1" dirty="0" smtClean="0">
                <a:solidFill>
                  <a:srgbClr val="CCFFCC"/>
                </a:solidFill>
                <a:latin typeface="Courier"/>
                <a:cs typeface="Courier"/>
              </a:rPr>
              <a:t> 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$CFG-&gt;</a:t>
            </a:r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dirroot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."/lib/</a:t>
            </a:r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lms_lib.php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"</a:t>
            </a:r>
            <a:r>
              <a:rPr lang="en-US" sz="1400" b="1" dirty="0" smtClean="0">
                <a:solidFill>
                  <a:srgbClr val="CCFFCC"/>
                </a:solidFill>
                <a:latin typeface="Courier"/>
                <a:cs typeface="Courier"/>
              </a:rPr>
              <a:t>;</a:t>
            </a:r>
          </a:p>
          <a:p>
            <a:endParaRPr lang="en-US" sz="1400" b="1" dirty="0">
              <a:solidFill>
                <a:srgbClr val="CCFFCC"/>
              </a:solidFill>
              <a:latin typeface="Courier"/>
              <a:cs typeface="Courier"/>
            </a:endParaRPr>
          </a:p>
          <a:p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$LTI = </a:t>
            </a:r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lti_require_data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(array('</a:t>
            </a:r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user_id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', '</a:t>
            </a:r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result_id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', 'role','</a:t>
            </a:r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context_id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'));</a:t>
            </a:r>
          </a:p>
          <a:p>
            <a:endParaRPr lang="en-US" sz="1400" b="1" dirty="0" smtClean="0">
              <a:solidFill>
                <a:srgbClr val="CCFFCC"/>
              </a:solidFill>
              <a:latin typeface="Courier"/>
              <a:cs typeface="Courier"/>
            </a:endParaRPr>
          </a:p>
          <a:p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$</a:t>
            </a:r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displayname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 = $USER-&gt;</a:t>
            </a:r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displayname</a:t>
            </a:r>
            <a:r>
              <a:rPr lang="en-US" sz="1400" b="1" dirty="0" smtClean="0">
                <a:solidFill>
                  <a:srgbClr val="CCFFCC"/>
                </a:solidFill>
                <a:latin typeface="Courier"/>
                <a:cs typeface="Courier"/>
              </a:rPr>
              <a:t>;</a:t>
            </a:r>
          </a:p>
          <a:p>
            <a:endParaRPr lang="en-US" sz="1400" b="1" dirty="0" smtClean="0">
              <a:solidFill>
                <a:srgbClr val="CCFFCC"/>
              </a:solidFill>
              <a:latin typeface="Courier"/>
              <a:cs typeface="Courier"/>
            </a:endParaRPr>
          </a:p>
          <a:p>
            <a:r>
              <a:rPr lang="en-US" sz="1400" b="1" dirty="0" smtClean="0">
                <a:solidFill>
                  <a:srgbClr val="CCFFCC"/>
                </a:solidFill>
                <a:latin typeface="Courier"/>
                <a:cs typeface="Courier"/>
              </a:rPr>
              <a:t>/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/ Start of the </a:t>
            </a:r>
            <a:r>
              <a:rPr lang="en-US" sz="1400" b="1" dirty="0" smtClean="0">
                <a:solidFill>
                  <a:srgbClr val="CCFFCC"/>
                </a:solidFill>
                <a:latin typeface="Courier"/>
                <a:cs typeface="Courier"/>
              </a:rPr>
              <a:t>output</a:t>
            </a:r>
          </a:p>
          <a:p>
            <a:r>
              <a:rPr lang="en-US" sz="1400" b="1" dirty="0" smtClean="0">
                <a:solidFill>
                  <a:srgbClr val="CCFFCC"/>
                </a:solidFill>
                <a:latin typeface="Courier"/>
                <a:cs typeface="Courier"/>
              </a:rPr>
              <a:t>$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OUTPUT-&gt;header();</a:t>
            </a:r>
          </a:p>
          <a:p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$OUTPUT-&gt;</a:t>
            </a:r>
            <a:r>
              <a:rPr lang="en-US" sz="1400" b="1" dirty="0" err="1">
                <a:solidFill>
                  <a:srgbClr val="CCFFCC"/>
                </a:solidFill>
                <a:latin typeface="Courier"/>
                <a:cs typeface="Courier"/>
              </a:rPr>
              <a:t>start_body</a:t>
            </a:r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()</a:t>
            </a:r>
            <a:r>
              <a:rPr lang="en-US" sz="1400" b="1" dirty="0" smtClean="0">
                <a:solidFill>
                  <a:srgbClr val="CCFFCC"/>
                </a:solidFill>
                <a:latin typeface="Courier"/>
                <a:cs typeface="Courier"/>
              </a:rPr>
              <a:t>;</a:t>
            </a:r>
          </a:p>
          <a:p>
            <a:endParaRPr lang="en-US" sz="1400" b="1" dirty="0">
              <a:solidFill>
                <a:srgbClr val="CCFFCC"/>
              </a:solidFill>
              <a:latin typeface="Courier"/>
              <a:cs typeface="Courier"/>
            </a:endParaRPr>
          </a:p>
          <a:p>
            <a:r>
              <a:rPr lang="en-US" sz="1400" b="1" dirty="0" smtClean="0">
                <a:solidFill>
                  <a:srgbClr val="CCFFCC"/>
                </a:solidFill>
                <a:latin typeface="Courier"/>
                <a:cs typeface="Courier"/>
              </a:rPr>
              <a:t>...</a:t>
            </a:r>
          </a:p>
          <a:p>
            <a:endParaRPr lang="en-US" sz="1400" b="1" dirty="0">
              <a:solidFill>
                <a:srgbClr val="CCFFCC"/>
              </a:solidFill>
              <a:latin typeface="Courier"/>
              <a:cs typeface="Courier"/>
            </a:endParaRPr>
          </a:p>
          <a:p>
            <a:r>
              <a:rPr lang="en-US" sz="1400" b="1" dirty="0">
                <a:solidFill>
                  <a:srgbClr val="CCFFCC"/>
                </a:solidFill>
                <a:latin typeface="Courier"/>
                <a:cs typeface="Courier"/>
              </a:rPr>
              <a:t>$OUTPUT-&gt;footer();</a:t>
            </a:r>
          </a:p>
        </p:txBody>
      </p:sp>
    </p:spTree>
    <p:extLst>
      <p:ext uri="{BB962C8B-B14F-4D97-AF65-F5344CB8AC3E}">
        <p14:creationId xmlns:p14="http://schemas.microsoft.com/office/powerpoint/2010/main" val="816098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8615"/>
            <a:ext cx="8229600" cy="270199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lti-tools.dr-chuck.com</a:t>
            </a:r>
            <a:r>
              <a:rPr lang="en-US" dirty="0"/>
              <a:t>/</a:t>
            </a:r>
            <a:r>
              <a:rPr lang="en-US" dirty="0" err="1"/>
              <a:t>tsugi</a:t>
            </a:r>
            <a:r>
              <a:rPr lang="en-US" dirty="0"/>
              <a:t>/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://qa10.longsight.com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Join site "TSUGI Test"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272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r>
              <a:rPr lang="en-US" dirty="0" smtClean="0"/>
              <a:t>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Review / Critique</a:t>
            </a:r>
          </a:p>
          <a:p>
            <a:r>
              <a:rPr lang="en-US" dirty="0" smtClean="0"/>
              <a:t>Internationalization – need help</a:t>
            </a:r>
          </a:p>
          <a:p>
            <a:r>
              <a:rPr lang="en-US" dirty="0" smtClean="0"/>
              <a:t>Outreach to the Moodle community</a:t>
            </a:r>
          </a:p>
          <a:p>
            <a:r>
              <a:rPr lang="en-US" dirty="0" smtClean="0"/>
              <a:t>IMS LTI 2.0 Support</a:t>
            </a:r>
          </a:p>
          <a:p>
            <a:r>
              <a:rPr lang="en-US" dirty="0" err="1" smtClean="0"/>
              <a:t>xAPI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IMS Caliper Support</a:t>
            </a:r>
          </a:p>
          <a:p>
            <a:r>
              <a:rPr lang="en-US" dirty="0" smtClean="0"/>
              <a:t>IMS Casa Support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65541" y="4390566"/>
            <a:ext cx="2742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FF00"/>
                </a:solidFill>
              </a:rPr>
              <a:t>Tsugi</a:t>
            </a:r>
            <a:r>
              <a:rPr lang="en-US" sz="2400" dirty="0" smtClean="0">
                <a:solidFill>
                  <a:srgbClr val="FFFF00"/>
                </a:solidFill>
              </a:rPr>
              <a:t> is in 24x7 production and I can support a few experimenters on my servers.</a:t>
            </a:r>
          </a:p>
        </p:txBody>
      </p:sp>
    </p:spTree>
    <p:extLst>
      <p:ext uri="{BB962C8B-B14F-4D97-AF65-F5344CB8AC3E}">
        <p14:creationId xmlns:p14="http://schemas.microsoft.com/office/powerpoint/2010/main" val="2077079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Dreams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943938" y="1648042"/>
            <a:ext cx="27428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CFFCC"/>
                </a:solidFill>
              </a:rPr>
              <a:t>I am not in a rush to do the Java port. I want to stay agile and use PHP as an architecture proof of concept.</a:t>
            </a:r>
          </a:p>
          <a:p>
            <a:endParaRPr lang="en-US" sz="2400" dirty="0">
              <a:solidFill>
                <a:srgbClr val="CCFFCC"/>
              </a:solidFill>
            </a:endParaRPr>
          </a:p>
          <a:p>
            <a:r>
              <a:rPr lang="en-US" sz="2400" dirty="0" smtClean="0">
                <a:solidFill>
                  <a:srgbClr val="CCFFCC"/>
                </a:solidFill>
              </a:rPr>
              <a:t>The Java port will be simple and fast with PHP in hand.</a:t>
            </a:r>
          </a:p>
        </p:txBody>
      </p:sp>
    </p:spTree>
    <p:extLst>
      <p:ext uri="{BB962C8B-B14F-4D97-AF65-F5344CB8AC3E}">
        <p14:creationId xmlns:p14="http://schemas.microsoft.com/office/powerpoint/2010/main" val="1987745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4320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err="1" smtClean="0"/>
              <a:t>Tsugi</a:t>
            </a:r>
            <a:r>
              <a:rPr lang="en-US" dirty="0" smtClean="0"/>
              <a:t> Dreams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9541" y="1414467"/>
            <a:ext cx="4805224" cy="2091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894646" y="1656599"/>
            <a:ext cx="1351914" cy="1645809"/>
            <a:chOff x="3692298" y="3862740"/>
            <a:chExt cx="1191486" cy="1427249"/>
          </a:xfrm>
        </p:grpSpPr>
        <p:sp>
          <p:nvSpPr>
            <p:cNvPr id="7" name="Rectangle 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64317" y="1672590"/>
            <a:ext cx="1351914" cy="1645809"/>
            <a:chOff x="1134394" y="2048138"/>
            <a:chExt cx="1351914" cy="1645809"/>
          </a:xfrm>
        </p:grpSpPr>
        <p:sp>
          <p:nvSpPr>
            <p:cNvPr id="12" name="Rectangle 11"/>
            <p:cNvSpPr/>
            <p:nvPr/>
          </p:nvSpPr>
          <p:spPr>
            <a:xfrm>
              <a:off x="1134394" y="2048138"/>
              <a:ext cx="1351914" cy="1645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7600" y="2711067"/>
              <a:ext cx="1060146" cy="8469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7600" y="2174328"/>
              <a:ext cx="1060146" cy="5367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smtClean="0"/>
                <a:t>Sakai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29541" y="4034985"/>
            <a:ext cx="4805224" cy="20831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3907739" y="4277117"/>
            <a:ext cx="1351914" cy="1645809"/>
            <a:chOff x="3692298" y="3862740"/>
            <a:chExt cx="1191486" cy="1427249"/>
          </a:xfrm>
        </p:grpSpPr>
        <p:sp>
          <p:nvSpPr>
            <p:cNvPr id="18" name="Rectangle 17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277410" y="4293108"/>
            <a:ext cx="1351914" cy="1645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20616" y="4956037"/>
            <a:ext cx="1060146" cy="8469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 smtClean="0"/>
              <a:t>B2</a:t>
            </a:r>
          </a:p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2420616" y="4419298"/>
            <a:ext cx="1060146" cy="5367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B2 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971587" y="4034310"/>
            <a:ext cx="2715213" cy="20883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Amazon</a:t>
            </a:r>
          </a:p>
          <a:p>
            <a:r>
              <a:rPr lang="en-US" sz="2400" dirty="0" smtClean="0"/>
              <a:t>EBS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7172868" y="4364196"/>
            <a:ext cx="1351914" cy="1589545"/>
            <a:chOff x="3692298" y="3862740"/>
            <a:chExt cx="1191486" cy="1427249"/>
          </a:xfrm>
        </p:grpSpPr>
        <p:sp>
          <p:nvSpPr>
            <p:cNvPr id="27" name="Rectangle 2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5967661" y="1414467"/>
            <a:ext cx="2715213" cy="208839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Tomcat</a:t>
            </a:r>
            <a:endParaRPr lang="en-US" sz="2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7168942" y="1744353"/>
            <a:ext cx="1351914" cy="1589545"/>
            <a:chOff x="3692298" y="3862740"/>
            <a:chExt cx="1191486" cy="1427249"/>
          </a:xfrm>
        </p:grpSpPr>
        <p:sp>
          <p:nvSpPr>
            <p:cNvPr id="37" name="Rectangle 36"/>
            <p:cNvSpPr/>
            <p:nvPr/>
          </p:nvSpPr>
          <p:spPr>
            <a:xfrm>
              <a:off x="3692298" y="3862740"/>
              <a:ext cx="1191486" cy="142724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818510" y="4437633"/>
              <a:ext cx="934341" cy="73451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 smtClean="0"/>
            </a:p>
            <a:p>
              <a:r>
                <a:rPr lang="en-US" sz="2400" dirty="0" smtClean="0"/>
                <a:t>Tool</a:t>
              </a:r>
              <a:endParaRPr lang="en-US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18510" y="3972172"/>
              <a:ext cx="934341" cy="4654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 err="1" smtClean="0"/>
                <a:t>Tsugi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481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Thinking Big...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hope to bring TSUGI to </a:t>
            </a:r>
            <a:r>
              <a:rPr lang="en-US" dirty="0" err="1" smtClean="0"/>
              <a:t>Apereo</a:t>
            </a:r>
            <a:r>
              <a:rPr lang="en-US" dirty="0" smtClean="0"/>
              <a:t> Incubation before next conference</a:t>
            </a:r>
          </a:p>
          <a:p>
            <a:r>
              <a:rPr lang="en-US" dirty="0" smtClean="0"/>
              <a:t>I would like to build a tool ecology to benefit all teachers regardless of LMS</a:t>
            </a:r>
          </a:p>
          <a:p>
            <a:r>
              <a:rPr lang="en-US" dirty="0" smtClean="0"/>
              <a:t>I want us to own our data and cloud choices</a:t>
            </a:r>
          </a:p>
          <a:p>
            <a:r>
              <a:rPr lang="en-US" dirty="0" smtClean="0"/>
              <a:t>I want to see Blackboard, Moodle, Canvas, and D2L schools joining </a:t>
            </a:r>
            <a:r>
              <a:rPr lang="en-US" dirty="0" err="1" smtClean="0"/>
              <a:t>Apereo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43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Questions...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5895489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1" y="5895489"/>
            <a:ext cx="34417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0" y="3002524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920" y="273629"/>
            <a:ext cx="8228160" cy="114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03" rIns="0" bIns="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Lucida Sans Unicode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Lucida Sans Unicode" charset="0"/>
                <a:cs typeface="Lucida Sans Unicode" charset="0"/>
              </a:defRPr>
            </a:lvl9pPr>
          </a:lstStyle>
          <a:p>
            <a:pPr algn="r">
              <a:defRPr/>
            </a:pPr>
            <a:endParaRPr lang="en-US" sz="4000" dirty="0">
              <a:solidFill>
                <a:srgbClr val="CCCCCC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8311680" y="6139365"/>
            <a:ext cx="331200" cy="3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/>
          <a:p>
            <a:pPr hangingPunct="1">
              <a:lnSpc>
                <a:spcPct val="100000"/>
              </a:lnSpc>
              <a:defRPr/>
            </a:pPr>
            <a:fld id="{562317E3-1D01-F942-9EEF-3FBFB59360BE}" type="slidenum">
              <a:rPr lang="en-US">
                <a:solidFill>
                  <a:srgbClr val="DDDDDD"/>
                </a:solidFill>
                <a:latin typeface="Lucida Sans Unicode" charset="0"/>
                <a:cs typeface="Lucida Sans Unicode" charset="0"/>
              </a:rPr>
              <a:pPr hangingPunct="1">
                <a:lnSpc>
                  <a:spcPct val="100000"/>
                </a:lnSpc>
                <a:defRPr/>
              </a:pPr>
              <a:t>3</a:t>
            </a:fld>
            <a:endParaRPr lang="en-US">
              <a:solidFill>
                <a:srgbClr val="DDDDDD"/>
              </a:solidFill>
              <a:latin typeface="Lucida Sans Unicode" charset="0"/>
              <a:cs typeface="Lucida Sans Unicode" charset="0"/>
            </a:endParaRPr>
          </a:p>
        </p:txBody>
      </p:sp>
      <p:pic>
        <p:nvPicPr>
          <p:cNvPr id="17411" name="Picture 1" descr="BookCoverPreviewFron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21" y="456529"/>
            <a:ext cx="3754080" cy="5350161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2" descr="2013-11-Coursera-LTI-Tatto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" t="-227" r="-5936" b="25294"/>
          <a:stretch>
            <a:fillRect/>
          </a:stretch>
        </p:blipFill>
        <p:spPr bwMode="auto">
          <a:xfrm>
            <a:off x="1323360" y="2229354"/>
            <a:ext cx="3456000" cy="346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4936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Instructions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91560" y="1638017"/>
            <a:ext cx="38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>
                <a:solidFill>
                  <a:srgbClr val="CCFFCC"/>
                </a:solidFill>
              </a:rPr>
              <a:t>www.tsugi.org</a:t>
            </a:r>
            <a:endParaRPr lang="en-US" sz="4800" dirty="0">
              <a:solidFill>
                <a:srgbClr val="CCFFCC"/>
              </a:solidFill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3545"/>
            <a:ext cx="9144000" cy="364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47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Tsugi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Hosting Container (i.e. Like a B2)</a:t>
            </a:r>
          </a:p>
          <a:p>
            <a:pPr lvl="1"/>
            <a:r>
              <a:rPr lang="en-US" dirty="0" smtClean="0"/>
              <a:t>PHP now, Java planned</a:t>
            </a:r>
          </a:p>
          <a:p>
            <a:r>
              <a:rPr lang="en-US" dirty="0" smtClean="0"/>
              <a:t>Based on IMS Specifications</a:t>
            </a:r>
          </a:p>
          <a:p>
            <a:pPr lvl="1"/>
            <a:r>
              <a:rPr lang="en-US" dirty="0" smtClean="0"/>
              <a:t>LTI 1.x / LTI 2.x / IMS Settings / Common Cartridge / Caliper / CASA / Roster / </a:t>
            </a:r>
            <a:r>
              <a:rPr lang="en-US" dirty="0" err="1" smtClean="0"/>
              <a:t>Gradebook</a:t>
            </a:r>
            <a:r>
              <a:rPr lang="en-US" dirty="0" smtClean="0"/>
              <a:t> / ....</a:t>
            </a:r>
          </a:p>
          <a:p>
            <a:r>
              <a:rPr lang="en-US" dirty="0" smtClean="0"/>
              <a:t>Tools can run on a campus hosting platform or commercial provider or cloud</a:t>
            </a:r>
          </a:p>
          <a:p>
            <a:r>
              <a:rPr lang="en-US" dirty="0" smtClean="0"/>
              <a:t>Tools are "installed" into hosting containers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00" y="7785100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30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86" y="629688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 descr="Sakai-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blackboard-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4" descr="moodle-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noFill/>
          <a:ln w="25400" cap="flat" cmpd="sng" algn="ctr">
            <a:solidFill>
              <a:srgbClr val="03A4E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noFill/>
          <a:ln w="25400" cap="flat" cmpd="sng" algn="ctr">
            <a:solidFill>
              <a:srgbClr val="F49122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Arrow Connector 28"/>
          <p:cNvCxnSpPr/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noFill/>
          <a:ln w="25400" cap="flat" cmpd="sng" algn="ctr">
            <a:solidFill>
              <a:srgbClr val="F8C84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0" name="Straight Arrow Connector 29"/>
          <p:cNvCxnSpPr/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noFill/>
          <a:ln w="25400" cap="flat" cmpd="sng" algn="ctr">
            <a:solidFill>
              <a:srgbClr val="0A498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1" name="Straight Arrow Connector 30"/>
          <p:cNvCxnSpPr/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noFill/>
          <a:ln w="25400" cap="flat" cmpd="sng" algn="ctr">
            <a:solidFill>
              <a:srgbClr val="5B608B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2" name="Picture 21" descr="jenzabar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Desire2Learn-logo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olat_logo2_12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noFill/>
          <a:ln w="25400" cap="flat" cmpd="sng" algn="ctr">
            <a:solidFill>
              <a:srgbClr val="373737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6" name="Picture 11" descr="Untitled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noFill/>
          <a:ln w="25400" cap="flat" cmpd="sng" algn="ctr">
            <a:solidFill>
              <a:srgbClr val="DD3411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8" name="TextBox 37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rgbClr val="3333CC">
                <a:alpha val="75000"/>
              </a:srgbClr>
            </a:glow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rot="5400000" flipH="1" flipV="1">
            <a:off x="4064794" y="3836194"/>
            <a:ext cx="1816100" cy="1179512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40" name="Picture 3" descr="Untitle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600"/>
            <a:ext cx="159543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loud Callout 40"/>
          <p:cNvSpPr/>
          <p:nvPr/>
        </p:nvSpPr>
        <p:spPr>
          <a:xfrm>
            <a:off x="7315200" y="304800"/>
            <a:ext cx="1600200" cy="762000"/>
          </a:xfrm>
          <a:prstGeom prst="cloudCallout">
            <a:avLst>
              <a:gd name="adj1" fmla="val -44476"/>
              <a:gd name="adj2" fmla="val 69592"/>
            </a:avLst>
          </a:prstGeom>
          <a:gradFill rotWithShape="1">
            <a:gsLst>
              <a:gs pos="0">
                <a:srgbClr val="3333CC">
                  <a:tint val="100000"/>
                  <a:shade val="100000"/>
                  <a:satMod val="130000"/>
                </a:srgbClr>
              </a:gs>
              <a:gs pos="100000">
                <a:srgbClr val="3333CC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3333CC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WTD?</a:t>
            </a:r>
          </a:p>
        </p:txBody>
      </p:sp>
      <p:pic>
        <p:nvPicPr>
          <p:cNvPr id="42" name="Picture 5" descr="Untitled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2420938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2" descr="Instructure_Icon_bigg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3340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2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83238" y="1257300"/>
            <a:ext cx="914400" cy="464820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I</a:t>
            </a:r>
          </a:p>
        </p:txBody>
      </p:sp>
      <p:pic>
        <p:nvPicPr>
          <p:cNvPr id="5" name="Picture 8" descr="Sakai-logo-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157288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blackboard-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5800"/>
            <a:ext cx="1106488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moodle-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25638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endCxn id="4" idx="1"/>
          </p:cNvCxnSpPr>
          <p:nvPr/>
        </p:nvCxnSpPr>
        <p:spPr>
          <a:xfrm rot="16200000" flipH="1">
            <a:off x="3325019" y="1323181"/>
            <a:ext cx="2438400" cy="20780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 flipV="1">
            <a:off x="2528888" y="3581400"/>
            <a:ext cx="3054350" cy="4270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  <a:endCxn id="4" idx="1"/>
          </p:cNvCxnSpPr>
          <p:nvPr/>
        </p:nvCxnSpPr>
        <p:spPr>
          <a:xfrm>
            <a:off x="3606800" y="1252538"/>
            <a:ext cx="1976438" cy="2328862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3402013" y="2263775"/>
            <a:ext cx="2181225" cy="1317625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1"/>
          </p:cNvCxnSpPr>
          <p:nvPr/>
        </p:nvCxnSpPr>
        <p:spPr>
          <a:xfrm>
            <a:off x="2882900" y="3200400"/>
            <a:ext cx="2700338" cy="381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1"/>
          </p:cNvCxnSpPr>
          <p:nvPr/>
        </p:nvCxnSpPr>
        <p:spPr>
          <a:xfrm flipV="1">
            <a:off x="1625600" y="3581400"/>
            <a:ext cx="3957638" cy="13081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1" descr="jenzabar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227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3" descr="Desire2Learn-logo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2463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4" descr="olat_logo2_12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1244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>
            <a:stCxn id="7" idx="2"/>
            <a:endCxn id="4" idx="1"/>
          </p:cNvCxnSpPr>
          <p:nvPr/>
        </p:nvCxnSpPr>
        <p:spPr>
          <a:xfrm rot="16200000" flipH="1">
            <a:off x="4230688" y="2228850"/>
            <a:ext cx="1943100" cy="76200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7391400" y="4419600"/>
            <a:ext cx="749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PHP</a:t>
            </a:r>
          </a:p>
          <a:p>
            <a:pPr algn="ctr" eaLnBrk="1" hangingPunct="1"/>
            <a:r>
              <a:rPr lang="en-US"/>
              <a:t>Java</a:t>
            </a:r>
          </a:p>
          <a:p>
            <a:pPr algn="ctr" eaLnBrk="1" hangingPunct="1"/>
            <a:r>
              <a:rPr lang="en-US"/>
              <a:t>C#</a:t>
            </a:r>
          </a:p>
        </p:txBody>
      </p:sp>
      <p:pic>
        <p:nvPicPr>
          <p:cNvPr id="19" name="Picture 11" descr="Untitled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257800"/>
            <a:ext cx="1447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962400" y="4648200"/>
            <a:ext cx="457878" cy="461665"/>
          </a:xfrm>
          <a:prstGeom prst="rect">
            <a:avLst/>
          </a:prstGeom>
          <a:noFill/>
          <a:effectLst>
            <a:glow rad="101600">
              <a:schemeClr val="accent2">
                <a:alpha val="75000"/>
              </a:schemeClr>
            </a:glo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a typeface="+mn-ea"/>
                <a:cs typeface="+mn-cs"/>
              </a:rPr>
              <a:t>...</a:t>
            </a:r>
          </a:p>
        </p:txBody>
      </p:sp>
      <p:cxnSp>
        <p:nvCxnSpPr>
          <p:cNvPr id="21" name="Straight Arrow Connector 20"/>
          <p:cNvCxnSpPr>
            <a:endCxn id="4" idx="1"/>
          </p:cNvCxnSpPr>
          <p:nvPr/>
        </p:nvCxnSpPr>
        <p:spPr>
          <a:xfrm rot="5400000" flipH="1" flipV="1">
            <a:off x="4189413" y="3940175"/>
            <a:ext cx="1752600" cy="1035050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12" descr="ims-global-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8006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 descr="ims-global-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47800"/>
            <a:ext cx="60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4" idx="1"/>
          </p:cNvCxnSpPr>
          <p:nvPr/>
        </p:nvCxnSpPr>
        <p:spPr>
          <a:xfrm rot="5400000" flipH="1" flipV="1">
            <a:off x="3191669" y="2866231"/>
            <a:ext cx="1676400" cy="3106738"/>
          </a:xfrm>
          <a:prstGeom prst="straightConnector1">
            <a:avLst/>
          </a:prstGeom>
          <a:ln>
            <a:solidFill>
              <a:srgbClr val="7479C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2" descr="Instructure_Icon_bigger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688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 descr="Untitled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743200"/>
            <a:ext cx="2420937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895231" y="5410200"/>
            <a:ext cx="6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But...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0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pic>
        <p:nvPicPr>
          <p:cNvPr id="25" name="Picture 24" descr="turnit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791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25" idx="0"/>
          </p:cNvCxnSpPr>
          <p:nvPr/>
        </p:nvCxnSpPr>
        <p:spPr>
          <a:xfrm flipH="1">
            <a:off x="3492041" y="2933560"/>
            <a:ext cx="1092251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123174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710</TotalTime>
  <Words>703</Words>
  <Application>Microsoft Macintosh PowerPoint</Application>
  <PresentationFormat>On-screen Show (4:3)</PresentationFormat>
  <Paragraphs>165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Black</vt:lpstr>
      <vt:lpstr>Building Scalable IMS LTI Tools Using the TSUGI Framework</vt:lpstr>
      <vt:lpstr>Disclaimer...</vt:lpstr>
      <vt:lpstr>PowerPoint Presentation</vt:lpstr>
      <vt:lpstr>Installation Instructions</vt:lpstr>
      <vt:lpstr>Project Tsugi</vt:lpstr>
      <vt:lpstr>From the 2003 Sakai Proposal</vt:lpstr>
      <vt:lpstr>PowerPoint Presentation</vt:lpstr>
      <vt:lpstr>PowerPoint Presentation</vt:lpstr>
      <vt:lpstr>"Large Midwestern University"</vt:lpstr>
      <vt:lpstr>PowerPoint Presentation</vt:lpstr>
      <vt:lpstr>PowerPoint Presentation</vt:lpstr>
      <vt:lpstr>LTI 1.x versus LTI 2.x and Beyond</vt:lpstr>
      <vt:lpstr>Multiple LMS Campus + App Store</vt:lpstr>
      <vt:lpstr>Multiple LMS Campus + App Store</vt:lpstr>
      <vt:lpstr>Multiple LMS Campus + App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  <vt:lpstr>PHP Tsugi Tool Code</vt:lpstr>
      <vt:lpstr>Demos</vt:lpstr>
      <vt:lpstr>PHP Tsugi Next Steps</vt:lpstr>
      <vt:lpstr>Java Tsugi Dreams</vt:lpstr>
      <vt:lpstr>Java Tsugi Dreams</vt:lpstr>
      <vt:lpstr>Thinking Big...</vt:lpstr>
      <vt:lpstr>Questions...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24</cp:revision>
  <dcterms:created xsi:type="dcterms:W3CDTF">2014-06-02T12:36:59Z</dcterms:created>
  <dcterms:modified xsi:type="dcterms:W3CDTF">2014-06-03T01:52:42Z</dcterms:modified>
</cp:coreProperties>
</file>